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1" r:id="rId6"/>
    <p:sldId id="264" r:id="rId7"/>
    <p:sldId id="265" r:id="rId8"/>
    <p:sldId id="257" r:id="rId9"/>
    <p:sldId id="267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b="1" dirty="0" smtClean="0"/>
        </a:p>
        <a:p>
          <a:endParaRPr lang="ru-RU" sz="1200" b="1" dirty="0" smtClean="0"/>
        </a:p>
        <a:p>
          <a:endParaRPr lang="ru-RU" sz="1200" b="1" dirty="0" smtClean="0"/>
        </a:p>
        <a:p>
          <a:endParaRPr lang="ru-RU" sz="1200" b="1" dirty="0" smtClean="0"/>
        </a:p>
        <a:p>
          <a:endParaRPr lang="ru-RU" sz="1200" b="1" dirty="0" smtClean="0"/>
        </a:p>
        <a:p>
          <a:r>
            <a:rPr lang="ru-RU" sz="1200" b="1" dirty="0" smtClean="0"/>
            <a:t>Федеральный уровень</a:t>
          </a:r>
          <a:endParaRPr lang="ru-RU" sz="1200" b="1" dirty="0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ru-RU" sz="1200" b="1" dirty="0" smtClean="0"/>
            <a:t>Региональный уровень</a:t>
          </a:r>
          <a:endParaRPr lang="ru-RU" sz="1200" b="1" dirty="0"/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pPr algn="ctr"/>
          <a:r>
            <a:rPr lang="ru-RU" sz="1200" b="1" dirty="0" smtClean="0"/>
            <a:t>Уровень организации</a:t>
          </a:r>
          <a:endParaRPr lang="ru-RU" sz="1200" b="1" dirty="0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 custLinFactNeighborX="-973" custLinFactNeighborY="4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73" custLinFactNeighborY="-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7B0ACA80-FC2B-4EA0-9A96-211B13F08CDE}" type="presOf" srcId="{8380A261-4409-4C6B-8A07-0D64C5422F6D}" destId="{3405B94A-B110-4EB0-B99D-680A85764021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D25C5E83-CBDE-4F98-A9B6-689F843AF739}" type="presOf" srcId="{8380A261-4409-4C6B-8A07-0D64C5422F6D}" destId="{EB789FCB-B92C-4A52-BB06-4A95FA62001B}" srcOrd="1" destOrd="0" presId="urn:microsoft.com/office/officeart/2005/8/layout/pyramid1"/>
    <dgm:cxn modelId="{8DD3678C-4DFB-455D-8187-E6DC79A1A5ED}" type="presOf" srcId="{C055D918-0D48-44D3-9287-CAE1B93EB64A}" destId="{8C222443-D6D5-437E-8A06-7845FF64044F}" srcOrd="0" destOrd="0" presId="urn:microsoft.com/office/officeart/2005/8/layout/pyramid1"/>
    <dgm:cxn modelId="{25F6E110-FFE0-4402-B41C-DDAD32F4CA6E}" type="presOf" srcId="{CBB2EDB4-08BF-49DB-9282-C363CE23E3D0}" destId="{7099C5AD-A666-455F-9144-31509FAE35FB}" srcOrd="0" destOrd="0" presId="urn:microsoft.com/office/officeart/2005/8/layout/pyramid1"/>
    <dgm:cxn modelId="{EE50DD4D-D0A5-4CC2-A526-DCEB767D9711}" type="presOf" srcId="{F014B99B-BC0F-4D51-AA35-03139CBC5BDF}" destId="{158BBE6D-1C8E-4142-827F-B1B32D20364B}" srcOrd="1" destOrd="0" presId="urn:microsoft.com/office/officeart/2005/8/layout/pyramid1"/>
    <dgm:cxn modelId="{BBCFE847-1E75-4871-9F0A-68AA969A5F7E}" type="presOf" srcId="{F014B99B-BC0F-4D51-AA35-03139CBC5BDF}" destId="{47753778-DDCD-4F66-8671-0963E55AC1AB}" srcOrd="0" destOrd="0" presId="urn:microsoft.com/office/officeart/2005/8/layout/pyramid1"/>
    <dgm:cxn modelId="{62C9C061-51F4-470A-A8AF-A70D09739851}" type="presOf" srcId="{CBB2EDB4-08BF-49DB-9282-C363CE23E3D0}" destId="{8064A9E2-4365-4891-A563-4210D9FE6047}" srcOrd="1" destOrd="0" presId="urn:microsoft.com/office/officeart/2005/8/layout/pyramid1"/>
    <dgm:cxn modelId="{51140B01-E938-4558-9C41-A5D24F042D2A}" type="presParOf" srcId="{8C222443-D6D5-437E-8A06-7845FF64044F}" destId="{8E592AC7-B094-488F-86DE-8B46AA43A5F7}" srcOrd="0" destOrd="0" presId="urn:microsoft.com/office/officeart/2005/8/layout/pyramid1"/>
    <dgm:cxn modelId="{F52055C1-BAA6-43E2-A7D5-34E74809D232}" type="presParOf" srcId="{8E592AC7-B094-488F-86DE-8B46AA43A5F7}" destId="{47753778-DDCD-4F66-8671-0963E55AC1AB}" srcOrd="0" destOrd="0" presId="urn:microsoft.com/office/officeart/2005/8/layout/pyramid1"/>
    <dgm:cxn modelId="{52885A64-03F1-4878-9078-8194CF428BD1}" type="presParOf" srcId="{8E592AC7-B094-488F-86DE-8B46AA43A5F7}" destId="{158BBE6D-1C8E-4142-827F-B1B32D20364B}" srcOrd="1" destOrd="0" presId="urn:microsoft.com/office/officeart/2005/8/layout/pyramid1"/>
    <dgm:cxn modelId="{75DD266F-D1CC-4817-A20A-BF6F4FE44132}" type="presParOf" srcId="{8C222443-D6D5-437E-8A06-7845FF64044F}" destId="{08609C55-E487-4600-AFD0-8994D3888F22}" srcOrd="1" destOrd="0" presId="urn:microsoft.com/office/officeart/2005/8/layout/pyramid1"/>
    <dgm:cxn modelId="{B5FF0B2D-346F-4CA6-A318-B3CF4B3773FB}" type="presParOf" srcId="{08609C55-E487-4600-AFD0-8994D3888F22}" destId="{7099C5AD-A666-455F-9144-31509FAE35FB}" srcOrd="0" destOrd="0" presId="urn:microsoft.com/office/officeart/2005/8/layout/pyramid1"/>
    <dgm:cxn modelId="{989F9BD6-984F-48EF-A52A-B72B4C089DF1}" type="presParOf" srcId="{08609C55-E487-4600-AFD0-8994D3888F22}" destId="{8064A9E2-4365-4891-A563-4210D9FE6047}" srcOrd="1" destOrd="0" presId="urn:microsoft.com/office/officeart/2005/8/layout/pyramid1"/>
    <dgm:cxn modelId="{B145364A-1F3E-4943-B27D-6BE8C31612F7}" type="presParOf" srcId="{8C222443-D6D5-437E-8A06-7845FF64044F}" destId="{4E66420A-6794-4210-A8DC-A681DFE94B26}" srcOrd="2" destOrd="0" presId="urn:microsoft.com/office/officeart/2005/8/layout/pyramid1"/>
    <dgm:cxn modelId="{C178E25E-60E0-4A28-BFF9-7E3A236071F2}" type="presParOf" srcId="{4E66420A-6794-4210-A8DC-A681DFE94B26}" destId="{3405B94A-B110-4EB0-B99D-680A85764021}" srcOrd="0" destOrd="0" presId="urn:microsoft.com/office/officeart/2005/8/layout/pyramid1"/>
    <dgm:cxn modelId="{54B35AC9-ED9F-489F-B889-D803E9C04896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944207" y="72008"/>
          <a:ext cx="1963310" cy="1619626"/>
        </a:xfrm>
        <a:prstGeom prst="trapezoid">
          <a:avLst>
            <a:gd name="adj" fmla="val 6061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Федеральный уровень</a:t>
          </a:r>
          <a:endParaRPr lang="ru-RU" sz="1200" b="1" kern="1200" dirty="0"/>
        </a:p>
      </dsp:txBody>
      <dsp:txXfrm>
        <a:off x="1944207" y="72008"/>
        <a:ext cx="1963310" cy="1619626"/>
      </dsp:txXfrm>
    </dsp:sp>
    <dsp:sp modelId="{7099C5AD-A666-455F-9144-31509FAE35FB}">
      <dsp:nvSpPr>
        <dsp:cNvPr id="0" name=""/>
        <dsp:cNvSpPr/>
      </dsp:nvSpPr>
      <dsp:spPr>
        <a:xfrm>
          <a:off x="974626" y="1635320"/>
          <a:ext cx="3926621" cy="1619626"/>
        </a:xfrm>
        <a:prstGeom prst="trapezoid">
          <a:avLst>
            <a:gd name="adj" fmla="val 60610"/>
          </a:avLst>
        </a:prstGeom>
        <a:solidFill>
          <a:srgbClr val="FFC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Региональный уровень</a:t>
          </a:r>
          <a:endParaRPr lang="ru-RU" sz="1200" b="1" kern="1200" dirty="0"/>
        </a:p>
      </dsp:txBody>
      <dsp:txXfrm>
        <a:off x="1661785" y="1635320"/>
        <a:ext cx="2552304" cy="1619626"/>
      </dsp:txXfrm>
    </dsp:sp>
    <dsp:sp modelId="{3405B94A-B110-4EB0-B99D-680A85764021}">
      <dsp:nvSpPr>
        <dsp:cNvPr id="0" name=""/>
        <dsp:cNvSpPr/>
      </dsp:nvSpPr>
      <dsp:spPr>
        <a:xfrm>
          <a:off x="0" y="3223559"/>
          <a:ext cx="5889933" cy="1619626"/>
        </a:xfrm>
        <a:prstGeom prst="trapezoid">
          <a:avLst>
            <a:gd name="adj" fmla="val 60610"/>
          </a:avLst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 организации</a:t>
          </a:r>
          <a:endParaRPr lang="ru-RU" sz="1200" b="1" kern="1200" dirty="0"/>
        </a:p>
      </dsp:txBody>
      <dsp:txXfrm>
        <a:off x="1030738" y="3223559"/>
        <a:ext cx="3828456" cy="1619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aramelka29.kuz-ed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aramelka.029@bk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93" t="20860" r="22621" b="33866"/>
          <a:stretch/>
        </p:blipFill>
        <p:spPr bwMode="auto">
          <a:xfrm>
            <a:off x="2478100" y="2117061"/>
            <a:ext cx="6665900" cy="474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106815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МБДОУ </a:t>
            </a:r>
            <a:r>
              <a:rPr lang="ru-RU" sz="2400" b="1" dirty="0" smtClean="0"/>
              <a:t>ДСКВ </a:t>
            </a:r>
            <a:r>
              <a:rPr lang="ru-RU" sz="2400" b="1" dirty="0" smtClean="0"/>
              <a:t>№ 29 </a:t>
            </a:r>
          </a:p>
          <a:p>
            <a:r>
              <a:rPr lang="ru-RU" sz="2400" b="1" dirty="0" smtClean="0"/>
              <a:t>«Карамелька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01562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«Оптимизация процесса заполнения  диагностических карт на воспитанников»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6948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93" t="20860" r="22621" b="33866"/>
          <a:stretch/>
        </p:blipFill>
        <p:spPr bwMode="auto">
          <a:xfrm>
            <a:off x="2478100" y="2117061"/>
            <a:ext cx="6665900" cy="474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556792"/>
            <a:ext cx="5788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Приглашаем к сотрудничеству</a:t>
            </a:r>
            <a:endParaRPr lang="ru-RU" sz="5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487530"/>
            <a:ext cx="53896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hlinkClick r:id="rId3"/>
              </a:rPr>
              <a:t>karamelka29.kuz-edu.ru</a:t>
            </a:r>
            <a:endParaRPr lang="ru-RU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E-mail: </a:t>
            </a:r>
            <a:r>
              <a:rPr lang="en-US" sz="3200" dirty="0" smtClean="0">
                <a:hlinkClick r:id="rId4"/>
              </a:rPr>
              <a:t>karamelka.029@bk.ru</a:t>
            </a:r>
            <a:endParaRPr lang="ru-RU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976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93" t="20860" r="22621" b="33866"/>
          <a:stretch/>
        </p:blipFill>
        <p:spPr bwMode="auto">
          <a:xfrm>
            <a:off x="2478100" y="2117061"/>
            <a:ext cx="6665900" cy="474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5305" y="211706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Команда проекта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10060" y="1101398"/>
            <a:ext cx="680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Тартыкова</a:t>
            </a:r>
            <a:r>
              <a:rPr lang="ru-RU" sz="2000" b="1" dirty="0" smtClean="0"/>
              <a:t> Оксана Викторовна- старший </a:t>
            </a:r>
            <a:r>
              <a:rPr lang="ru-RU" sz="2000" b="1" dirty="0" err="1" smtClean="0"/>
              <a:t>воспитатель-</a:t>
            </a:r>
            <a:r>
              <a:rPr lang="ru-RU" sz="2000" b="1" dirty="0" err="1"/>
              <a:t>МБДОУ</a:t>
            </a:r>
            <a:r>
              <a:rPr lang="ru-RU" sz="2000" b="1" dirty="0"/>
              <a:t> </a:t>
            </a:r>
            <a:r>
              <a:rPr lang="ru-RU" sz="2000" b="1" dirty="0" smtClean="0"/>
              <a:t>ДСКВ </a:t>
            </a:r>
            <a:r>
              <a:rPr lang="ru-RU" sz="2000" b="1" dirty="0"/>
              <a:t>№ 29 «Карамелька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2606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Руководитель проекта</a:t>
            </a:r>
            <a:endParaRPr lang="ru-RU" sz="2400" b="1" dirty="0"/>
          </a:p>
        </p:txBody>
      </p:sp>
      <p:pic>
        <p:nvPicPr>
          <p:cNvPr id="7170" name="Picture 2" descr="https://forex-brokers.pro/Foto/Forex/Otzyvi/853000/853216_o_rukovoditelyah_kontory_smalli_nichego_neizvestn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061" r="5449" b="34501"/>
          <a:stretch/>
        </p:blipFill>
        <p:spPr bwMode="auto">
          <a:xfrm>
            <a:off x="238462" y="1010925"/>
            <a:ext cx="663215" cy="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0060" y="2773377"/>
            <a:ext cx="659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Поверенова</a:t>
            </a:r>
            <a:r>
              <a:rPr lang="ru-RU" sz="2000" b="1" dirty="0" smtClean="0"/>
              <a:t> Маргарита Владимировна -воспитатель- МБДОУ </a:t>
            </a:r>
            <a:r>
              <a:rPr lang="ru-RU" sz="2000" b="1" dirty="0" smtClean="0"/>
              <a:t>ДСКВ </a:t>
            </a:r>
            <a:r>
              <a:rPr lang="ru-RU" sz="2000" b="1" dirty="0" smtClean="0"/>
              <a:t>№ 29 «Карамелька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735" y="4804703"/>
            <a:ext cx="6010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Попова Юлия Яковлевна –учитель-логопед -</a:t>
            </a:r>
            <a:r>
              <a:rPr lang="ru-RU" sz="2000" b="1" dirty="0"/>
              <a:t>МБДОУ </a:t>
            </a:r>
            <a:r>
              <a:rPr lang="ru-RU" sz="2000" b="1" dirty="0" smtClean="0"/>
              <a:t>ДСКВ </a:t>
            </a:r>
            <a:r>
              <a:rPr lang="ru-RU" sz="2000" b="1" dirty="0"/>
              <a:t>№ 29 «Карамелька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4931" y="3717031"/>
            <a:ext cx="6010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Барсукова</a:t>
            </a:r>
            <a:r>
              <a:rPr lang="ru-RU" sz="2000" b="1" dirty="0" smtClean="0"/>
              <a:t> Марина Анатольевна- воспитатель- </a:t>
            </a:r>
            <a:r>
              <a:rPr lang="ru-RU" sz="2000" b="1" dirty="0"/>
              <a:t>МБДОУ </a:t>
            </a:r>
            <a:r>
              <a:rPr lang="ru-RU" sz="2000" b="1" dirty="0" smtClean="0"/>
              <a:t>ДСКВ </a:t>
            </a:r>
            <a:r>
              <a:rPr lang="ru-RU" sz="2000" b="1" dirty="0"/>
              <a:t>№ 29 «Карамелька</a:t>
            </a:r>
            <a:r>
              <a:rPr lang="ru-RU" sz="2000" b="1" dirty="0" smtClean="0"/>
              <a:t>»</a:t>
            </a:r>
            <a:endParaRPr lang="ru-RU" sz="2000" b="1" dirty="0"/>
          </a:p>
          <a:p>
            <a:endParaRPr lang="ru-RU" sz="2000" b="1" dirty="0"/>
          </a:p>
        </p:txBody>
      </p:sp>
      <p:pic>
        <p:nvPicPr>
          <p:cNvPr id="10" name="Picture 2" descr="https://forex-brokers.pro/Foto/Forex/Otzyvi/853000/853216_o_rukovoditelyah_kontory_smalli_nichego_neizvestn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061" r="5449" b="34501"/>
          <a:stretch/>
        </p:blipFill>
        <p:spPr bwMode="auto">
          <a:xfrm>
            <a:off x="251520" y="2708920"/>
            <a:ext cx="663215" cy="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forex-brokers.pro/Foto/Forex/Otzyvi/853000/853216_o_rukovoditelyah_kontory_smalli_nichego_neizvestn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061" r="5449" b="34501"/>
          <a:stretch/>
        </p:blipFill>
        <p:spPr bwMode="auto">
          <a:xfrm>
            <a:off x="262358" y="3681769"/>
            <a:ext cx="663215" cy="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forex-brokers.pro/Foto/Forex/Otzyvi/853000/853216_o_rukovoditelyah_kontory_smalli_nichego_neizvestn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061" r="5449" b="34501"/>
          <a:stretch/>
        </p:blipFill>
        <p:spPr bwMode="auto">
          <a:xfrm>
            <a:off x="285650" y="4714230"/>
            <a:ext cx="663215" cy="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76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2606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Паспорт проекта</a:t>
            </a:r>
            <a:endParaRPr lang="ru-RU" sz="24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72" t="17669" r="16634" b="8288"/>
          <a:stretch/>
        </p:blipFill>
        <p:spPr bwMode="auto">
          <a:xfrm>
            <a:off x="272485" y="714520"/>
            <a:ext cx="8743045" cy="612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76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93" t="20860" r="22621" b="33866"/>
          <a:stretch/>
        </p:blipFill>
        <p:spPr bwMode="auto">
          <a:xfrm>
            <a:off x="2478100" y="2117061"/>
            <a:ext cx="6665900" cy="474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82" y="1732733"/>
            <a:ext cx="2071702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Старший воспитатель</a:t>
            </a:r>
            <a:endParaRPr lang="ru-RU" sz="1100" strike="sngStrike" dirty="0"/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/>
              <a:t>Поручение воспитателям и специалистам о проведении диагностики</a:t>
            </a:r>
            <a:endParaRPr lang="ru-RU" sz="1100" dirty="0"/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(5-10  </a:t>
            </a:r>
            <a:r>
              <a:rPr lang="ru-RU" sz="1100" dirty="0">
                <a:solidFill>
                  <a:schemeClr val="tx1"/>
                </a:solidFill>
              </a:rPr>
              <a:t>мин.)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7816" y="1696353"/>
            <a:ext cx="285752" cy="1214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816" y="132126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14207" y="3903551"/>
            <a:ext cx="52387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956995" y="2176106"/>
            <a:ext cx="52387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361418" y="2165156"/>
            <a:ext cx="52387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816470" y="2165156"/>
            <a:ext cx="52387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5293" y="1711758"/>
            <a:ext cx="2071702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Воспитатель</a:t>
            </a:r>
          </a:p>
          <a:p>
            <a:pPr algn="ctr">
              <a:defRPr/>
            </a:pPr>
            <a:endParaRPr lang="ru-RU" sz="1100" strike="sngStrike" dirty="0"/>
          </a:p>
          <a:p>
            <a:pPr algn="ctr">
              <a:defRPr/>
            </a:pPr>
            <a:r>
              <a:rPr lang="ru-RU" sz="1100" dirty="0" smtClean="0"/>
              <a:t>Проведение и подсчеты результатов мониторинга</a:t>
            </a:r>
          </a:p>
          <a:p>
            <a:pPr algn="ctr">
              <a:defRPr/>
            </a:pPr>
            <a:r>
              <a:rPr lang="ru-RU" sz="1100" dirty="0"/>
              <a:t>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(60  мин.)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0344" y="1724016"/>
            <a:ext cx="2021073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Воспитатель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Составление задач по образовательным областям  для проведения диагностики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(30мин</a:t>
            </a:r>
            <a:r>
              <a:rPr lang="ru-RU" sz="1100" dirty="0">
                <a:solidFill>
                  <a:schemeClr val="tx1"/>
                </a:solidFill>
              </a:rPr>
              <a:t>.)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0451" y="3284662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4</a:t>
            </a:r>
            <a:endParaRPr lang="ru-RU" sz="9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85293" y="133599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3</a:t>
            </a:r>
            <a:endParaRPr lang="ru-RU" sz="9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66100" y="137237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2</a:t>
            </a:r>
            <a:endParaRPr lang="ru-RU" sz="9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09784" y="3582077"/>
            <a:ext cx="357190" cy="1357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4197" y="3634659"/>
            <a:ext cx="2021073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Старший воспитатель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/>
              <a:t>Изучение результатов освоения ООП ДО </a:t>
            </a:r>
          </a:p>
          <a:p>
            <a:pPr algn="ctr">
              <a:defRPr/>
            </a:pPr>
            <a:r>
              <a:rPr lang="ru-RU" sz="1100" dirty="0" smtClean="0"/>
              <a:t>Составление аналитической справки.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(70 мин.)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39088" y="116894"/>
            <a:ext cx="9144000" cy="13573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30238" algn="l"/>
              </a:tabLst>
            </a:pPr>
            <a: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текущего состояния процесса</a:t>
            </a:r>
            <a:b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2000" b="1" dirty="0"/>
              <a:t>«Оптимизация процесса заполнения  </a:t>
            </a:r>
            <a:endParaRPr lang="ru-RU" sz="2000" b="1" dirty="0" smtClean="0"/>
          </a:p>
          <a:p>
            <a:pPr>
              <a:tabLst>
                <a:tab pos="630238" algn="l"/>
              </a:tabLst>
            </a:pPr>
            <a:r>
              <a:rPr lang="ru-RU" sz="2000" b="1" dirty="0" smtClean="0"/>
              <a:t>диагностических </a:t>
            </a:r>
            <a:r>
              <a:rPr lang="ru-RU" sz="2000" b="1" dirty="0"/>
              <a:t>карт на воспитанников»</a:t>
            </a:r>
          </a:p>
          <a:p>
            <a:pPr>
              <a:tabLst>
                <a:tab pos="630238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0047" y="3645024"/>
            <a:ext cx="142875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cs typeface="Arial" charset="0"/>
              </a:rPr>
              <a:t>ВПП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cs typeface="Arial" charset="0"/>
              </a:rPr>
              <a:t> (время протекания процесса)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charset="0"/>
              </a:rPr>
              <a:t>150-160 </a:t>
            </a:r>
            <a:r>
              <a:rPr lang="ru-RU" sz="1600" b="1" dirty="0">
                <a:solidFill>
                  <a:srgbClr val="C00000"/>
                </a:solidFill>
                <a:cs typeface="Arial" charset="0"/>
              </a:rPr>
              <a:t>мин.</a:t>
            </a:r>
          </a:p>
        </p:txBody>
      </p:sp>
      <p:sp>
        <p:nvSpPr>
          <p:cNvPr id="19" name="Пятно 1 18"/>
          <p:cNvSpPr/>
          <p:nvPr/>
        </p:nvSpPr>
        <p:spPr>
          <a:xfrm>
            <a:off x="357158" y="5143512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285720" y="5500702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Пятно 1 20"/>
          <p:cNvSpPr/>
          <p:nvPr/>
        </p:nvSpPr>
        <p:spPr>
          <a:xfrm>
            <a:off x="340487" y="5805502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Прямоугольник 12"/>
          <p:cNvSpPr>
            <a:spLocks noChangeArrowheads="1"/>
          </p:cNvSpPr>
          <p:nvPr/>
        </p:nvSpPr>
        <p:spPr bwMode="auto">
          <a:xfrm>
            <a:off x="785786" y="5214950"/>
            <a:ext cx="76950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ru-RU" sz="1200" dirty="0">
                <a:solidFill>
                  <a:srgbClr val="000000"/>
                </a:solidFill>
              </a:rPr>
              <a:t> 1.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в электронном формате задач по образовательным областям для проведения диагностики.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Несогласованность  действий всех участников образовательного процесса.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Потери при подсчете данных мониторинг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Длительность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проведения и анализа мониторинга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Потери на излишнюю обработку данных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290659" y="6100778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Пятно 1 23"/>
          <p:cNvSpPr/>
          <p:nvPr/>
        </p:nvSpPr>
        <p:spPr>
          <a:xfrm>
            <a:off x="296005" y="6475775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5" name="Пятно 1 24"/>
          <p:cNvSpPr/>
          <p:nvPr/>
        </p:nvSpPr>
        <p:spPr>
          <a:xfrm>
            <a:off x="4012226" y="1335991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4383295" y="1376163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Пятно 1 26"/>
          <p:cNvSpPr/>
          <p:nvPr/>
        </p:nvSpPr>
        <p:spPr>
          <a:xfrm>
            <a:off x="6671111" y="1397892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Пятно 1 27"/>
          <p:cNvSpPr/>
          <p:nvPr/>
        </p:nvSpPr>
        <p:spPr>
          <a:xfrm>
            <a:off x="7308304" y="1427862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" name="Пятно 1 28"/>
          <p:cNvSpPr/>
          <p:nvPr/>
        </p:nvSpPr>
        <p:spPr>
          <a:xfrm>
            <a:off x="1726070" y="3296325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6426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93" t="20860" r="22621" b="33866"/>
          <a:stretch/>
        </p:blipFill>
        <p:spPr bwMode="auto">
          <a:xfrm>
            <a:off x="5508104" y="4272068"/>
            <a:ext cx="3635896" cy="258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361562516"/>
              </p:ext>
            </p:extLst>
          </p:nvPr>
        </p:nvGraphicFramePr>
        <p:xfrm>
          <a:off x="2987824" y="1628800"/>
          <a:ext cx="5889933" cy="485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415332"/>
            <a:ext cx="5904656" cy="584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Пирамида проблем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100" y="1268760"/>
            <a:ext cx="53160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</a:rPr>
              <a:t>1.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в электронном формате задач по образовательным областям для проведения диагностики.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Несогласованность  действий всех участников образовательного процесса.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Потери при подсчете данных мониторинг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Длительность процесса проведения и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анализа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мониторинга</a:t>
            </a:r>
          </a:p>
          <a:p>
            <a:pPr marL="342900" indent="-342900">
              <a:lnSpc>
                <a:spcPct val="150000"/>
              </a:lnSpc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излишнюю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обработку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данных </a:t>
            </a:r>
          </a:p>
        </p:txBody>
      </p:sp>
      <p:sp>
        <p:nvSpPr>
          <p:cNvPr id="11" name="Пятно 1 10"/>
          <p:cNvSpPr/>
          <p:nvPr/>
        </p:nvSpPr>
        <p:spPr>
          <a:xfrm>
            <a:off x="6732240" y="5967464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6156176" y="5967465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5637231" y="5953130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5004048" y="5948365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4442942" y="5948365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6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93" t="20860" r="22621" b="33866"/>
          <a:stretch/>
        </p:blipFill>
        <p:spPr bwMode="auto">
          <a:xfrm>
            <a:off x="5508104" y="4272068"/>
            <a:ext cx="3635896" cy="258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332656"/>
            <a:ext cx="8686800" cy="8471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/>
              <a:t>Анализ проблем процесса 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875463" y="1355774"/>
            <a:ext cx="2268537" cy="4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 времени, мин.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81063" y="1427211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418013" y="1424036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643306" y="1765031"/>
            <a:ext cx="311195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</a:rPr>
              <a:t>Разработка задач в электронном </a:t>
            </a: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ф</a:t>
            </a: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</a:rPr>
              <a:t>ормате по образовательным областям для проведения диагностики</a:t>
            </a:r>
          </a:p>
          <a:p>
            <a:pPr lvl="0" algn="just">
              <a:defRPr/>
            </a:pP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918896" y="2022539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8396" y="1844824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9" name="Стрелка: вправо 3"/>
          <p:cNvSpPr/>
          <p:nvPr/>
        </p:nvSpPr>
        <p:spPr>
          <a:xfrm>
            <a:off x="350564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682669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202059" y="2723357"/>
            <a:ext cx="316865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Несогласованность  действий всех участников образовательного процесса</a:t>
            </a:r>
            <a:endParaRPr lang="ru-RU" sz="12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786182" y="2827487"/>
            <a:ext cx="2944813" cy="24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</a:rPr>
              <a:t>Составление графика </a:t>
            </a:r>
            <a:endParaRPr lang="ru-RU" altLang="ru-RU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7918896" y="2778274"/>
            <a:ext cx="660660" cy="2667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8396" y="2660799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50564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682669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130621" y="3565232"/>
            <a:ext cx="3478213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Потери при подсчете данных мониторинга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41120" y="3586138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15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0621" y="3418037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52787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684892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224284" y="4299457"/>
            <a:ext cx="3281362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Длительность процесса проведения и анализа мониторинга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7941120" y="4302274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12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0621" y="4176862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527871" y="43387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6848921" y="43387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41"/>
          <p:cNvSpPr txBox="1">
            <a:spLocks noChangeArrowheads="1"/>
          </p:cNvSpPr>
          <p:nvPr/>
        </p:nvSpPr>
        <p:spPr bwMode="auto">
          <a:xfrm>
            <a:off x="7941120" y="5066580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30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0621" y="4941168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: вправо 3"/>
          <p:cNvSpPr/>
          <p:nvPr/>
        </p:nvSpPr>
        <p:spPr>
          <a:xfrm>
            <a:off x="3527871" y="510309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: вправо 3"/>
          <p:cNvSpPr/>
          <p:nvPr/>
        </p:nvSpPr>
        <p:spPr>
          <a:xfrm>
            <a:off x="6848921" y="510309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251520" y="4980136"/>
            <a:ext cx="328136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 Потери на излишнюю обработку данных</a:t>
            </a:r>
            <a:r>
              <a:rPr lang="ru-RU" sz="1200" dirty="0" smtClean="0"/>
              <a:t> 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844317" y="3604306"/>
            <a:ext cx="3000396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Перевод данных в электронную форму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786182" y="4357694"/>
            <a:ext cx="3000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Перевод данных в электронную форму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86182" y="5000636"/>
            <a:ext cx="3000396" cy="43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Составление данных в электронном формате</a:t>
            </a:r>
          </a:p>
        </p:txBody>
      </p:sp>
      <p:sp>
        <p:nvSpPr>
          <p:cNvPr id="41" name="TextBox 41"/>
          <p:cNvSpPr txBox="1">
            <a:spLocks noChangeArrowheads="1"/>
          </p:cNvSpPr>
          <p:nvPr/>
        </p:nvSpPr>
        <p:spPr bwMode="auto">
          <a:xfrm>
            <a:off x="230407" y="1844824"/>
            <a:ext cx="311195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Отсутствие задач в электронном </a:t>
            </a:r>
            <a:r>
              <a:rPr lang="ru-RU" sz="1200" b="1" dirty="0">
                <a:solidFill>
                  <a:srgbClr val="FF0000"/>
                </a:solidFill>
                <a:latin typeface="Calibri" pitchFamily="34" charset="0"/>
              </a:rPr>
              <a:t>ф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ормате по образовательным областям для проведения диагностики</a:t>
            </a:r>
          </a:p>
          <a:p>
            <a:pPr lvl="0" algn="just">
              <a:defRPr/>
            </a:pP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5829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93" t="20860" r="22621" b="33866"/>
          <a:stretch/>
        </p:blipFill>
        <p:spPr bwMode="auto">
          <a:xfrm>
            <a:off x="2478100" y="2117061"/>
            <a:ext cx="6665900" cy="474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82" y="1732733"/>
            <a:ext cx="2071702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Старший воспитатель</a:t>
            </a:r>
            <a:endParaRPr lang="ru-RU" sz="1100" strike="sngStrike" dirty="0"/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/>
              <a:t>Поручение воспитателям и специалистам о проведении диагностики</a:t>
            </a:r>
            <a:endParaRPr lang="ru-RU" sz="1100" dirty="0"/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(5-10  </a:t>
            </a:r>
            <a:r>
              <a:rPr lang="ru-RU" sz="1100" dirty="0">
                <a:solidFill>
                  <a:schemeClr val="tx1"/>
                </a:solidFill>
              </a:rPr>
              <a:t>мин.)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7816" y="1696353"/>
            <a:ext cx="285752" cy="1214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816" y="132126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14207" y="3903551"/>
            <a:ext cx="52387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956995" y="2176106"/>
            <a:ext cx="52387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361418" y="2165156"/>
            <a:ext cx="52387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816470" y="2165156"/>
            <a:ext cx="52387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5293" y="1711758"/>
            <a:ext cx="2071702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Воспитатель</a:t>
            </a:r>
          </a:p>
          <a:p>
            <a:pPr algn="ctr">
              <a:defRPr/>
            </a:pPr>
            <a:endParaRPr lang="ru-RU" sz="1100" strike="sngStrike" dirty="0"/>
          </a:p>
          <a:p>
            <a:pPr algn="ctr">
              <a:defRPr/>
            </a:pPr>
            <a:r>
              <a:rPr lang="ru-RU" sz="1100" dirty="0" smtClean="0"/>
              <a:t>Проведение и подсчеты результатов мониторинга</a:t>
            </a:r>
          </a:p>
          <a:p>
            <a:pPr algn="ctr">
              <a:defRPr/>
            </a:pPr>
            <a:r>
              <a:rPr lang="ru-RU" sz="1100" dirty="0"/>
              <a:t>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(27  мин.)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0344" y="1724016"/>
            <a:ext cx="2021073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Воспитатель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Составление задач по образовательным областям  для проведения диагностики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(15 мин</a:t>
            </a:r>
            <a:r>
              <a:rPr lang="ru-RU" sz="1100" dirty="0">
                <a:solidFill>
                  <a:schemeClr val="tx1"/>
                </a:solidFill>
              </a:rPr>
              <a:t>.)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0451" y="3284662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4</a:t>
            </a:r>
            <a:endParaRPr lang="ru-RU" sz="9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85293" y="133599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3</a:t>
            </a:r>
            <a:endParaRPr lang="ru-RU" sz="9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66100" y="137237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2</a:t>
            </a:r>
            <a:endParaRPr lang="ru-RU" sz="9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09784" y="3582077"/>
            <a:ext cx="357190" cy="1357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4197" y="3634659"/>
            <a:ext cx="2021073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Старший воспитатель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/>
              <a:t>Изучение результатов освоения ООП ДО </a:t>
            </a:r>
          </a:p>
          <a:p>
            <a:pPr algn="ctr">
              <a:defRPr/>
            </a:pPr>
            <a:r>
              <a:rPr lang="ru-RU" sz="1100" dirty="0" smtClean="0"/>
              <a:t>Составление аналитической справки.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(30 мин.)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39088" y="116894"/>
            <a:ext cx="9144000" cy="13573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30238" algn="l"/>
              </a:tabLst>
            </a:pPr>
            <a: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текущего состояния процесса</a:t>
            </a:r>
            <a:b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2000" b="1" dirty="0"/>
              <a:t>«Оптимизация процесса заполнения  </a:t>
            </a:r>
            <a:endParaRPr lang="ru-RU" sz="2000" b="1" dirty="0" smtClean="0"/>
          </a:p>
          <a:p>
            <a:pPr>
              <a:tabLst>
                <a:tab pos="630238" algn="l"/>
              </a:tabLst>
            </a:pPr>
            <a:r>
              <a:rPr lang="ru-RU" sz="2000" b="1" dirty="0" smtClean="0"/>
              <a:t>диагностических </a:t>
            </a:r>
            <a:r>
              <a:rPr lang="ru-RU" sz="2000" b="1" dirty="0"/>
              <a:t>карт на воспитанников»</a:t>
            </a:r>
          </a:p>
          <a:p>
            <a:pPr>
              <a:tabLst>
                <a:tab pos="630238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0047" y="3645024"/>
            <a:ext cx="14287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cs typeface="Arial" charset="0"/>
              </a:rPr>
              <a:t>ВПП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cs typeface="Arial" charset="0"/>
              </a:rPr>
              <a:t> (время протекания процесса) </a:t>
            </a:r>
            <a:endParaRPr lang="ru-RU" sz="1600" b="1" dirty="0" smtClean="0">
              <a:solidFill>
                <a:srgbClr val="C00000"/>
              </a:solidFill>
              <a:cs typeface="Arial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charset="0"/>
              </a:rPr>
              <a:t>70-80 мин.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charset="0"/>
              </a:rPr>
              <a:t>Экономия</a:t>
            </a:r>
            <a:endParaRPr lang="ru-RU" sz="1600" b="1" dirty="0">
              <a:solidFill>
                <a:srgbClr val="C00000"/>
              </a:solidFill>
              <a:cs typeface="Arial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charset="0"/>
              </a:rPr>
              <a:t>70-78 мин</a:t>
            </a:r>
            <a:r>
              <a:rPr lang="ru-RU" sz="1600" b="1" dirty="0">
                <a:solidFill>
                  <a:srgbClr val="C00000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786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14290"/>
            <a:ext cx="8648700" cy="439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Достигнутые результаты (было и стало) 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188954"/>
              </p:ext>
            </p:extLst>
          </p:nvPr>
        </p:nvGraphicFramePr>
        <p:xfrm>
          <a:off x="179512" y="1142982"/>
          <a:ext cx="8607330" cy="48528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38988"/>
                <a:gridCol w="2553434"/>
                <a:gridCol w="1750231"/>
                <a:gridCol w="2964677"/>
              </a:tblGrid>
              <a:tr h="471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2529020"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Отсутствие задач в электронном формате по образовательным областям для проведения диагностики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Разработка задач в электронном формате по образовательным областям для проведения диагностики</a:t>
                      </a: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lvl="0"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Потери при подсчете данных мониторинга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Arial" pitchFamily="34" charset="0"/>
                        </a:rPr>
                        <a:t>Перевод данных в электронную форму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06" t="21013" r="41297" b="19504"/>
          <a:stretch/>
        </p:blipFill>
        <p:spPr bwMode="auto">
          <a:xfrm>
            <a:off x="1691680" y="4221088"/>
            <a:ext cx="2180118" cy="176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9" t="24893" r="41657" b="19720"/>
          <a:stretch/>
        </p:blipFill>
        <p:spPr bwMode="auto">
          <a:xfrm>
            <a:off x="1691679" y="2060848"/>
            <a:ext cx="2328528" cy="189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0158" t="22266" r="29722" b="25563"/>
          <a:stretch>
            <a:fillRect/>
          </a:stretch>
        </p:blipFill>
        <p:spPr bwMode="auto">
          <a:xfrm>
            <a:off x="6156176" y="4201725"/>
            <a:ext cx="2411760" cy="17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29523" t="25391" r="36164" b="26376"/>
          <a:stretch>
            <a:fillRect/>
          </a:stretch>
        </p:blipFill>
        <p:spPr bwMode="auto">
          <a:xfrm>
            <a:off x="5940152" y="1916832"/>
            <a:ext cx="2808312" cy="22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88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14290"/>
            <a:ext cx="8648700" cy="439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Достигнутые результаты (было и стало) 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9797208"/>
              </p:ext>
            </p:extLst>
          </p:nvPr>
        </p:nvGraphicFramePr>
        <p:xfrm>
          <a:off x="179512" y="1142982"/>
          <a:ext cx="8607330" cy="531035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38988"/>
                <a:gridCol w="2553434"/>
                <a:gridCol w="1750231"/>
                <a:gridCol w="2964677"/>
              </a:tblGrid>
              <a:tr h="471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2030664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Длительность процесса проведения и анализа мониторинга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Arial" pitchFamily="34" charset="0"/>
                        </a:rPr>
                        <a:t>Перевод данных в электронную форму</a:t>
                      </a: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lvl="0"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Потери на излишнюю обработку данных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Arial" pitchFamily="34" charset="0"/>
                        </a:rPr>
                        <a:t>Составление данных в электронном формате</a:t>
                      </a:r>
                    </a:p>
                    <a:p>
                      <a:pPr lvl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</a:pPr>
                      <a:endParaRPr lang="ru-RU" sz="1100" b="1" dirty="0" smtClean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u="none" strike="noStrike" kern="1200" spc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u="none" strike="noStrike" kern="1200" spc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( 150-160 мин.)</a:t>
                      </a:r>
                      <a:endParaRPr lang="ru-RU" sz="1100" b="1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u="none" strike="noStrike" kern="1200" spc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u="none" strike="noStrike" kern="1200" spc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(70-80 мин.)</a:t>
                      </a:r>
                      <a:endParaRPr lang="ru-RU" sz="1100" b="1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lvl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</a:pPr>
                      <a:endParaRPr lang="ru-RU" sz="1100" b="1" dirty="0" smtClean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28" t="16595" r="40506" b="14224"/>
          <a:stretch/>
        </p:blipFill>
        <p:spPr bwMode="auto">
          <a:xfrm>
            <a:off x="1547664" y="1628800"/>
            <a:ext cx="2385877" cy="201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2" t="33082" r="46122" b="20797"/>
          <a:stretch/>
        </p:blipFill>
        <p:spPr bwMode="auto">
          <a:xfrm>
            <a:off x="1637591" y="3869997"/>
            <a:ext cx="2206022" cy="18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AutoShape 2" descr="blob:https://web.whatsapp.com/3012c0c5-552e-4400-921b-2bb28c9dbef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9605" t="22266" r="32208" b="25563"/>
          <a:stretch>
            <a:fillRect/>
          </a:stretch>
        </p:blipFill>
        <p:spPr bwMode="auto">
          <a:xfrm>
            <a:off x="6084168" y="1712288"/>
            <a:ext cx="2520280" cy="193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30630" t="23422" r="31737" b="28344"/>
          <a:stretch>
            <a:fillRect/>
          </a:stretch>
        </p:blipFill>
        <p:spPr bwMode="auto">
          <a:xfrm>
            <a:off x="6003342" y="3861048"/>
            <a:ext cx="2629026" cy="189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43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503</Words>
  <Application>Microsoft Office PowerPoint</Application>
  <PresentationFormat>Экран (4:3)</PresentationFormat>
  <Paragraphs>170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Анализ проблем процесса 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Гость</cp:lastModifiedBy>
  <cp:revision>15</cp:revision>
  <dcterms:created xsi:type="dcterms:W3CDTF">2021-08-31T14:54:39Z</dcterms:created>
  <dcterms:modified xsi:type="dcterms:W3CDTF">2021-09-10T06:58:27Z</dcterms:modified>
</cp:coreProperties>
</file>